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28" r:id="rId4"/>
  </p:sldMasterIdLst>
  <p:notesMasterIdLst>
    <p:notesMasterId r:id="rId27"/>
  </p:notesMasterIdLst>
  <p:handoutMasterIdLst>
    <p:handoutMasterId r:id="rId28"/>
  </p:handoutMasterIdLst>
  <p:sldIdLst>
    <p:sldId id="256" r:id="rId5"/>
    <p:sldId id="257" r:id="rId6"/>
    <p:sldId id="263" r:id="rId7"/>
    <p:sldId id="265" r:id="rId8"/>
    <p:sldId id="268" r:id="rId9"/>
    <p:sldId id="260" r:id="rId10"/>
    <p:sldId id="279" r:id="rId11"/>
    <p:sldId id="280" r:id="rId12"/>
    <p:sldId id="261" r:id="rId13"/>
    <p:sldId id="266" r:id="rId14"/>
    <p:sldId id="267" r:id="rId15"/>
    <p:sldId id="281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04" autoAdjust="0"/>
  </p:normalViewPr>
  <p:slideViewPr>
    <p:cSldViewPr snapToGrid="0">
      <p:cViewPr varScale="1">
        <p:scale>
          <a:sx n="101" d="100"/>
          <a:sy n="101" d="100"/>
        </p:scale>
        <p:origin x="126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B432F4-5FDB-4518-9272-2F3934AC6AA2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 rtlCol="0"/>
        <a:lstStyle/>
        <a:p>
          <a:pPr rtl="0"/>
          <a:endParaRPr lang="en-US"/>
        </a:p>
      </dgm:t>
    </dgm:pt>
    <dgm:pt modelId="{B633A646-2062-4841-AF18-847B074C6716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ru-RU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Что такое персональный  компьютер</a:t>
          </a:r>
        </a:p>
      </dgm:t>
    </dgm:pt>
    <dgm:pt modelId="{DB4A5689-BD48-4D3D-8017-D1E3C49B0DDB}" type="parTrans" cxnId="{56ADA02B-9055-4F39-B74D-2D556F11DDB6}">
      <dgm:prSet/>
      <dgm:spPr/>
      <dgm:t>
        <a:bodyPr rtlCol="0"/>
        <a:lstStyle/>
        <a:p>
          <a:pPr rtl="0"/>
          <a:endParaRPr lang="ru-RU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397C75F-5FD8-4120-9A24-A246D042942B}" type="sibTrans" cxnId="{56ADA02B-9055-4F39-B74D-2D556F11DDB6}">
      <dgm:prSet/>
      <dgm:spPr/>
      <dgm:t>
        <a:bodyPr rtlCol="0"/>
        <a:lstStyle/>
        <a:p>
          <a:pPr rtl="0"/>
          <a:endParaRPr lang="ru-RU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4BC708E-A0A1-4102-88E4-E75128B4E51E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ru-RU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Устройство персонального компьютера</a:t>
          </a:r>
        </a:p>
      </dgm:t>
    </dgm:pt>
    <dgm:pt modelId="{CF221EFF-354A-47A9-A498-1F0BBF01ECB8}" type="parTrans" cxnId="{EB9839C5-F324-41C4-8950-5284E09FB71E}">
      <dgm:prSet/>
      <dgm:spPr/>
      <dgm:t>
        <a:bodyPr rtlCol="0"/>
        <a:lstStyle/>
        <a:p>
          <a:pPr rtl="0"/>
          <a:endParaRPr lang="ru-RU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7519C821-85FB-4CA3-BEB5-E4BFBC529B83}" type="sibTrans" cxnId="{EB9839C5-F324-41C4-8950-5284E09FB71E}">
      <dgm:prSet/>
      <dgm:spPr/>
      <dgm:t>
        <a:bodyPr rtlCol="0"/>
        <a:lstStyle/>
        <a:p>
          <a:pPr rtl="0"/>
          <a:endParaRPr lang="ru-RU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6D21269-399B-4BA2-8621-C7B9DA1E1B8F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ru-RU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История 4-го поколения ЭВМ</a:t>
          </a:r>
        </a:p>
      </dgm:t>
    </dgm:pt>
    <dgm:pt modelId="{AA3929B3-1058-4240-AD5D-9518D4976567}" type="parTrans" cxnId="{E4AD895B-72A4-4A6B-A7F4-C77A53EC51BC}">
      <dgm:prSet/>
      <dgm:spPr/>
      <dgm:t>
        <a:bodyPr rtlCol="0"/>
        <a:lstStyle/>
        <a:p>
          <a:pPr rtl="0"/>
          <a:endParaRPr lang="ru-RU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79B0F2C-DDB4-44EB-89F7-717146B88B10}" type="sibTrans" cxnId="{E4AD895B-72A4-4A6B-A7F4-C77A53EC51BC}">
      <dgm:prSet/>
      <dgm:spPr/>
      <dgm:t>
        <a:bodyPr rtlCol="0"/>
        <a:lstStyle/>
        <a:p>
          <a:pPr rtl="0"/>
          <a:endParaRPr lang="ru-RU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D40A0249-41A7-44A6-A657-361E8C18FD42}" type="pres">
      <dgm:prSet presAssocID="{E1B432F4-5FDB-4518-9272-2F3934AC6AA2}" presName="root" presStyleCnt="0">
        <dgm:presLayoutVars>
          <dgm:dir/>
          <dgm:resizeHandles val="exact"/>
        </dgm:presLayoutVars>
      </dgm:prSet>
      <dgm:spPr/>
    </dgm:pt>
    <dgm:pt modelId="{7D1F47A2-8F6C-4C7F-B3B3-2100C986DE32}" type="pres">
      <dgm:prSet presAssocID="{B633A646-2062-4841-AF18-847B074C6716}" presName="compNode" presStyleCnt="0"/>
      <dgm:spPr/>
    </dgm:pt>
    <dgm:pt modelId="{EC4D957C-BFAC-446D-9573-48333BEC34E6}" type="pres">
      <dgm:prSet presAssocID="{B633A646-2062-4841-AF18-847B074C6716}" presName="bgRect" presStyleLbl="bgShp" presStyleIdx="0" presStyleCnt="3"/>
      <dgm:spPr>
        <a:prstGeom prst="rect">
          <a:avLst/>
        </a:prstGeom>
        <a:solidFill>
          <a:schemeClr val="tx1">
            <a:alpha val="70000"/>
          </a:schemeClr>
        </a:solidFill>
      </dgm:spPr>
    </dgm:pt>
    <dgm:pt modelId="{BE6B2CCF-B717-4C6F-9115-44EF0ECE6018}" type="pres">
      <dgm:prSet presAssocID="{B633A646-2062-4841-AF18-847B074C6716}" presName="iconRect" presStyleLbl="node1" presStyleIdx="0" presStyleCnt="3" custScaleX="86962" custScaleY="75132"/>
      <dgm:spPr>
        <a:prstGeom prst="mathMultiply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Компьютер"/>
        </a:ext>
      </dgm:extLst>
    </dgm:pt>
    <dgm:pt modelId="{95420642-092B-41B9-94FA-E0EC36F9AF7E}" type="pres">
      <dgm:prSet presAssocID="{B633A646-2062-4841-AF18-847B074C6716}" presName="spaceRect" presStyleCnt="0"/>
      <dgm:spPr/>
    </dgm:pt>
    <dgm:pt modelId="{C95AF6F0-F4DA-48FE-85EB-61ADFB42AA13}" type="pres">
      <dgm:prSet presAssocID="{B633A646-2062-4841-AF18-847B074C6716}" presName="parTx" presStyleLbl="revTx" presStyleIdx="0" presStyleCnt="3">
        <dgm:presLayoutVars>
          <dgm:chMax val="0"/>
          <dgm:chPref val="0"/>
        </dgm:presLayoutVars>
      </dgm:prSet>
      <dgm:spPr/>
    </dgm:pt>
    <dgm:pt modelId="{51DD96AA-8DD7-4B07-A561-5C9B41ACFA3C}" type="pres">
      <dgm:prSet presAssocID="{1397C75F-5FD8-4120-9A24-A246D042942B}" presName="sibTrans" presStyleCnt="0"/>
      <dgm:spPr/>
    </dgm:pt>
    <dgm:pt modelId="{38E06421-A6BB-4D10-8565-2812C2C5C6B3}" type="pres">
      <dgm:prSet presAssocID="{14BC708E-A0A1-4102-88E4-E75128B4E51E}" presName="compNode" presStyleCnt="0"/>
      <dgm:spPr/>
    </dgm:pt>
    <dgm:pt modelId="{79919C57-A32A-40F6-B106-B4E0CE644E4C}" type="pres">
      <dgm:prSet presAssocID="{14BC708E-A0A1-4102-88E4-E75128B4E51E}" presName="bgRect" presStyleLbl="bgShp" presStyleIdx="1" presStyleCnt="3"/>
      <dgm:spPr>
        <a:xfrm>
          <a:off x="0" y="1760029"/>
          <a:ext cx="5607050" cy="1407541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gm:spPr>
    </dgm:pt>
    <dgm:pt modelId="{99FDF55F-B3E9-423D-AD21-A6446C5D7455}" type="pres">
      <dgm:prSet presAssocID="{14BC708E-A0A1-4102-88E4-E75128B4E51E}" presName="iconRect" presStyleLbl="node1" presStyleIdx="1" presStyleCnt="3" custScaleX="75132" custScaleY="7513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Процессор"/>
        </a:ext>
      </dgm:extLst>
    </dgm:pt>
    <dgm:pt modelId="{E98BD5F1-E6F1-491F-A8EE-6A9AD649521E}" type="pres">
      <dgm:prSet presAssocID="{14BC708E-A0A1-4102-88E4-E75128B4E51E}" presName="spaceRect" presStyleCnt="0"/>
      <dgm:spPr/>
    </dgm:pt>
    <dgm:pt modelId="{80F6AD63-74FB-40E4-9D40-4178AFD87F60}" type="pres">
      <dgm:prSet presAssocID="{14BC708E-A0A1-4102-88E4-E75128B4E51E}" presName="parTx" presStyleLbl="revTx" presStyleIdx="1" presStyleCnt="3">
        <dgm:presLayoutVars>
          <dgm:chMax val="0"/>
          <dgm:chPref val="0"/>
        </dgm:presLayoutVars>
      </dgm:prSet>
      <dgm:spPr/>
    </dgm:pt>
    <dgm:pt modelId="{1375F890-B8F8-4966-ABCD-B672FD4512B7}" type="pres">
      <dgm:prSet presAssocID="{7519C821-85FB-4CA3-BEB5-E4BFBC529B83}" presName="sibTrans" presStyleCnt="0"/>
      <dgm:spPr/>
    </dgm:pt>
    <dgm:pt modelId="{9887B295-B446-4B8E-AEA4-76754DE9DD89}" type="pres">
      <dgm:prSet presAssocID="{C6D21269-399B-4BA2-8621-C7B9DA1E1B8F}" presName="compNode" presStyleCnt="0"/>
      <dgm:spPr/>
    </dgm:pt>
    <dgm:pt modelId="{436A8B1C-2D30-44BB-9150-7099503C8960}" type="pres">
      <dgm:prSet presAssocID="{C6D21269-399B-4BA2-8621-C7B9DA1E1B8F}" presName="bgRect" presStyleLbl="bgShp" presStyleIdx="2" presStyleCnt="3"/>
      <dgm:spPr>
        <a:xfrm>
          <a:off x="0" y="3519456"/>
          <a:ext cx="5607050" cy="1407541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gm:spPr>
    </dgm:pt>
    <dgm:pt modelId="{1A8B8B62-3037-4506-89D7-28710774070B}" type="pres">
      <dgm:prSet presAssocID="{C6D21269-399B-4BA2-8621-C7B9DA1E1B8F}" presName="iconRect" presStyleLbl="node1" presStyleIdx="2" presStyleCnt="3" custScaleX="68302" custScaleY="6830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Вилка"/>
        </a:ext>
      </dgm:extLst>
    </dgm:pt>
    <dgm:pt modelId="{2FFC6342-A780-4396-8FAC-8E7FAE77A6E2}" type="pres">
      <dgm:prSet presAssocID="{C6D21269-399B-4BA2-8621-C7B9DA1E1B8F}" presName="spaceRect" presStyleCnt="0"/>
      <dgm:spPr/>
    </dgm:pt>
    <dgm:pt modelId="{D5847293-6F0A-4807-B203-585610F4F535}" type="pres">
      <dgm:prSet presAssocID="{C6D21269-399B-4BA2-8621-C7B9DA1E1B8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44ABB28-0B7D-40F0-8726-3385D62BD567}" type="presOf" srcId="{B633A646-2062-4841-AF18-847B074C6716}" destId="{C95AF6F0-F4DA-48FE-85EB-61ADFB42AA13}" srcOrd="0" destOrd="0" presId="urn:microsoft.com/office/officeart/2018/2/layout/IconVerticalSolidList"/>
    <dgm:cxn modelId="{56ADA02B-9055-4F39-B74D-2D556F11DDB6}" srcId="{E1B432F4-5FDB-4518-9272-2F3934AC6AA2}" destId="{B633A646-2062-4841-AF18-847B074C6716}" srcOrd="0" destOrd="0" parTransId="{DB4A5689-BD48-4D3D-8017-D1E3C49B0DDB}" sibTransId="{1397C75F-5FD8-4120-9A24-A246D042942B}"/>
    <dgm:cxn modelId="{282E4C31-D2E4-4F2E-B7E4-7F072B61355B}" type="presOf" srcId="{E1B432F4-5FDB-4518-9272-2F3934AC6AA2}" destId="{D40A0249-41A7-44A6-A657-361E8C18FD42}" srcOrd="0" destOrd="0" presId="urn:microsoft.com/office/officeart/2018/2/layout/IconVerticalSolidList"/>
    <dgm:cxn modelId="{E4AD895B-72A4-4A6B-A7F4-C77A53EC51BC}" srcId="{E1B432F4-5FDB-4518-9272-2F3934AC6AA2}" destId="{C6D21269-399B-4BA2-8621-C7B9DA1E1B8F}" srcOrd="2" destOrd="0" parTransId="{AA3929B3-1058-4240-AD5D-9518D4976567}" sibTransId="{C79B0F2C-DDB4-44EB-89F7-717146B88B10}"/>
    <dgm:cxn modelId="{EB9839C5-F324-41C4-8950-5284E09FB71E}" srcId="{E1B432F4-5FDB-4518-9272-2F3934AC6AA2}" destId="{14BC708E-A0A1-4102-88E4-E75128B4E51E}" srcOrd="1" destOrd="0" parTransId="{CF221EFF-354A-47A9-A498-1F0BBF01ECB8}" sibTransId="{7519C821-85FB-4CA3-BEB5-E4BFBC529B83}"/>
    <dgm:cxn modelId="{4A4BD2E1-F579-4CB0-A349-6E4A603D3C1F}" type="presOf" srcId="{14BC708E-A0A1-4102-88E4-E75128B4E51E}" destId="{80F6AD63-74FB-40E4-9D40-4178AFD87F60}" srcOrd="0" destOrd="0" presId="urn:microsoft.com/office/officeart/2018/2/layout/IconVerticalSolidList"/>
    <dgm:cxn modelId="{0F0438E4-D0CA-47DC-8484-BFD8CF753812}" type="presOf" srcId="{C6D21269-399B-4BA2-8621-C7B9DA1E1B8F}" destId="{D5847293-6F0A-4807-B203-585610F4F535}" srcOrd="0" destOrd="0" presId="urn:microsoft.com/office/officeart/2018/2/layout/IconVerticalSolidList"/>
    <dgm:cxn modelId="{07CEADA1-F123-4E4C-9E9E-EDC53C6A9D42}" type="presParOf" srcId="{D40A0249-41A7-44A6-A657-361E8C18FD42}" destId="{7D1F47A2-8F6C-4C7F-B3B3-2100C986DE32}" srcOrd="0" destOrd="0" presId="urn:microsoft.com/office/officeart/2018/2/layout/IconVerticalSolidList"/>
    <dgm:cxn modelId="{F2FB5DCA-E48C-4F18-9E21-40A8BA4E97C5}" type="presParOf" srcId="{7D1F47A2-8F6C-4C7F-B3B3-2100C986DE32}" destId="{EC4D957C-BFAC-446D-9573-48333BEC34E6}" srcOrd="0" destOrd="0" presId="urn:microsoft.com/office/officeart/2018/2/layout/IconVerticalSolidList"/>
    <dgm:cxn modelId="{A830D3AF-7E56-4163-A545-B5B0E5253A32}" type="presParOf" srcId="{7D1F47A2-8F6C-4C7F-B3B3-2100C986DE32}" destId="{BE6B2CCF-B717-4C6F-9115-44EF0ECE6018}" srcOrd="1" destOrd="0" presId="urn:microsoft.com/office/officeart/2018/2/layout/IconVerticalSolidList"/>
    <dgm:cxn modelId="{C133A968-EF32-4D7B-99AB-467DBC63AA65}" type="presParOf" srcId="{7D1F47A2-8F6C-4C7F-B3B3-2100C986DE32}" destId="{95420642-092B-41B9-94FA-E0EC36F9AF7E}" srcOrd="2" destOrd="0" presId="urn:microsoft.com/office/officeart/2018/2/layout/IconVerticalSolidList"/>
    <dgm:cxn modelId="{D41F3259-A36F-405E-9981-26F5153F9ECE}" type="presParOf" srcId="{7D1F47A2-8F6C-4C7F-B3B3-2100C986DE32}" destId="{C95AF6F0-F4DA-48FE-85EB-61ADFB42AA13}" srcOrd="3" destOrd="0" presId="urn:microsoft.com/office/officeart/2018/2/layout/IconVerticalSolidList"/>
    <dgm:cxn modelId="{23EAD705-80C2-4A13-8B46-0FDB076A4FC2}" type="presParOf" srcId="{D40A0249-41A7-44A6-A657-361E8C18FD42}" destId="{51DD96AA-8DD7-4B07-A561-5C9B41ACFA3C}" srcOrd="1" destOrd="0" presId="urn:microsoft.com/office/officeart/2018/2/layout/IconVerticalSolidList"/>
    <dgm:cxn modelId="{37270FB1-E3CB-4E7A-934D-8AD3CE1A6A9C}" type="presParOf" srcId="{D40A0249-41A7-44A6-A657-361E8C18FD42}" destId="{38E06421-A6BB-4D10-8565-2812C2C5C6B3}" srcOrd="2" destOrd="0" presId="urn:microsoft.com/office/officeart/2018/2/layout/IconVerticalSolidList"/>
    <dgm:cxn modelId="{A2720370-712D-409A-A691-A76A6B58E669}" type="presParOf" srcId="{38E06421-A6BB-4D10-8565-2812C2C5C6B3}" destId="{79919C57-A32A-40F6-B106-B4E0CE644E4C}" srcOrd="0" destOrd="0" presId="urn:microsoft.com/office/officeart/2018/2/layout/IconVerticalSolidList"/>
    <dgm:cxn modelId="{7F0D094D-67F9-4096-8C3F-6FB86443B146}" type="presParOf" srcId="{38E06421-A6BB-4D10-8565-2812C2C5C6B3}" destId="{99FDF55F-B3E9-423D-AD21-A6446C5D7455}" srcOrd="1" destOrd="0" presId="urn:microsoft.com/office/officeart/2018/2/layout/IconVerticalSolidList"/>
    <dgm:cxn modelId="{A46EF107-6809-4A78-A437-DA4FD0910124}" type="presParOf" srcId="{38E06421-A6BB-4D10-8565-2812C2C5C6B3}" destId="{E98BD5F1-E6F1-491F-A8EE-6A9AD649521E}" srcOrd="2" destOrd="0" presId="urn:microsoft.com/office/officeart/2018/2/layout/IconVerticalSolidList"/>
    <dgm:cxn modelId="{A2F04EF7-8EDA-4B91-A3BA-95A8C47F2083}" type="presParOf" srcId="{38E06421-A6BB-4D10-8565-2812C2C5C6B3}" destId="{80F6AD63-74FB-40E4-9D40-4178AFD87F60}" srcOrd="3" destOrd="0" presId="urn:microsoft.com/office/officeart/2018/2/layout/IconVerticalSolidList"/>
    <dgm:cxn modelId="{600447EF-7DA9-4818-8D45-C741C5E6B34A}" type="presParOf" srcId="{D40A0249-41A7-44A6-A657-361E8C18FD42}" destId="{1375F890-B8F8-4966-ABCD-B672FD4512B7}" srcOrd="3" destOrd="0" presId="urn:microsoft.com/office/officeart/2018/2/layout/IconVerticalSolidList"/>
    <dgm:cxn modelId="{678E6197-2DF8-487D-80B8-DC5109CCDD3F}" type="presParOf" srcId="{D40A0249-41A7-44A6-A657-361E8C18FD42}" destId="{9887B295-B446-4B8E-AEA4-76754DE9DD89}" srcOrd="4" destOrd="0" presId="urn:microsoft.com/office/officeart/2018/2/layout/IconVerticalSolidList"/>
    <dgm:cxn modelId="{27C0A3EB-AFC3-4068-98D6-97C2AE9FB8D1}" type="presParOf" srcId="{9887B295-B446-4B8E-AEA4-76754DE9DD89}" destId="{436A8B1C-2D30-44BB-9150-7099503C8960}" srcOrd="0" destOrd="0" presId="urn:microsoft.com/office/officeart/2018/2/layout/IconVerticalSolidList"/>
    <dgm:cxn modelId="{3914B107-20DC-4ED8-B86C-19F61BC45DBB}" type="presParOf" srcId="{9887B295-B446-4B8E-AEA4-76754DE9DD89}" destId="{1A8B8B62-3037-4506-89D7-28710774070B}" srcOrd="1" destOrd="0" presId="urn:microsoft.com/office/officeart/2018/2/layout/IconVerticalSolidList"/>
    <dgm:cxn modelId="{8C250632-60D4-4813-9B7E-F468D972396C}" type="presParOf" srcId="{9887B295-B446-4B8E-AEA4-76754DE9DD89}" destId="{2FFC6342-A780-4396-8FAC-8E7FAE77A6E2}" srcOrd="2" destOrd="0" presId="urn:microsoft.com/office/officeart/2018/2/layout/IconVerticalSolidList"/>
    <dgm:cxn modelId="{84E4FB42-7EF6-4E5B-9E43-2F003B8E5D13}" type="presParOf" srcId="{9887B295-B446-4B8E-AEA4-76754DE9DD89}" destId="{D5847293-6F0A-4807-B203-585610F4F53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4D957C-BFAC-446D-9573-48333BEC34E6}">
      <dsp:nvSpPr>
        <dsp:cNvPr id="0" name=""/>
        <dsp:cNvSpPr/>
      </dsp:nvSpPr>
      <dsp:spPr>
        <a:xfrm>
          <a:off x="0" y="601"/>
          <a:ext cx="5607050" cy="1407541"/>
        </a:xfrm>
        <a:prstGeom prst="rect">
          <a:avLst/>
        </a:prstGeom>
        <a:solidFill>
          <a:schemeClr val="tx1">
            <a:alpha val="7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E6B2CCF-B717-4C6F-9115-44EF0ECE6018}">
      <dsp:nvSpPr>
        <dsp:cNvPr id="0" name=""/>
        <dsp:cNvSpPr/>
      </dsp:nvSpPr>
      <dsp:spPr>
        <a:xfrm>
          <a:off x="476248" y="413556"/>
          <a:ext cx="673214" cy="581632"/>
        </a:xfrm>
        <a:prstGeom prst="mathMultiply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5AF6F0-F4DA-48FE-85EB-61ADFB42AA13}">
      <dsp:nvSpPr>
        <dsp:cNvPr id="0" name=""/>
        <dsp:cNvSpPr/>
      </dsp:nvSpPr>
      <dsp:spPr>
        <a:xfrm>
          <a:off x="1625711" y="601"/>
          <a:ext cx="3981338" cy="1407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65" tIns="148965" rIns="148965" bIns="148965" numCol="1" spcCol="1270" rtlCol="0" anchor="ctr" anchorCtr="0">
          <a:noAutofit/>
        </a:bodyPr>
        <a:lstStyle/>
        <a:p>
          <a:pPr marL="0" lvl="0" indent="0" algn="l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Что такое персональный  компьютер</a:t>
          </a:r>
        </a:p>
      </dsp:txBody>
      <dsp:txXfrm>
        <a:off x="1625711" y="601"/>
        <a:ext cx="3981338" cy="1407541"/>
      </dsp:txXfrm>
    </dsp:sp>
    <dsp:sp modelId="{79919C57-A32A-40F6-B106-B4E0CE644E4C}">
      <dsp:nvSpPr>
        <dsp:cNvPr id="0" name=""/>
        <dsp:cNvSpPr/>
      </dsp:nvSpPr>
      <dsp:spPr>
        <a:xfrm>
          <a:off x="0" y="1760029"/>
          <a:ext cx="5607050" cy="1407541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9FDF55F-B3E9-423D-AD21-A6446C5D7455}">
      <dsp:nvSpPr>
        <dsp:cNvPr id="0" name=""/>
        <dsp:cNvSpPr/>
      </dsp:nvSpPr>
      <dsp:spPr>
        <a:xfrm>
          <a:off x="522039" y="2172983"/>
          <a:ext cx="581632" cy="58163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F6AD63-74FB-40E4-9D40-4178AFD87F60}">
      <dsp:nvSpPr>
        <dsp:cNvPr id="0" name=""/>
        <dsp:cNvSpPr/>
      </dsp:nvSpPr>
      <dsp:spPr>
        <a:xfrm>
          <a:off x="1625711" y="1760029"/>
          <a:ext cx="3981338" cy="1407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65" tIns="148965" rIns="148965" bIns="148965" numCol="1" spcCol="1270" rtlCol="0" anchor="ctr" anchorCtr="0">
          <a:noAutofit/>
        </a:bodyPr>
        <a:lstStyle/>
        <a:p>
          <a:pPr marL="0" lvl="0" indent="0" algn="l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Устройство персонального компьютера</a:t>
          </a:r>
        </a:p>
      </dsp:txBody>
      <dsp:txXfrm>
        <a:off x="1625711" y="1760029"/>
        <a:ext cx="3981338" cy="1407541"/>
      </dsp:txXfrm>
    </dsp:sp>
    <dsp:sp modelId="{436A8B1C-2D30-44BB-9150-7099503C8960}">
      <dsp:nvSpPr>
        <dsp:cNvPr id="0" name=""/>
        <dsp:cNvSpPr/>
      </dsp:nvSpPr>
      <dsp:spPr>
        <a:xfrm>
          <a:off x="0" y="3519456"/>
          <a:ext cx="5607050" cy="1407541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A8B8B62-3037-4506-89D7-28710774070B}">
      <dsp:nvSpPr>
        <dsp:cNvPr id="0" name=""/>
        <dsp:cNvSpPr/>
      </dsp:nvSpPr>
      <dsp:spPr>
        <a:xfrm>
          <a:off x="548476" y="3958848"/>
          <a:ext cx="528758" cy="52875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5847293-6F0A-4807-B203-585610F4F535}">
      <dsp:nvSpPr>
        <dsp:cNvPr id="0" name=""/>
        <dsp:cNvSpPr/>
      </dsp:nvSpPr>
      <dsp:spPr>
        <a:xfrm>
          <a:off x="1625711" y="3519456"/>
          <a:ext cx="3981338" cy="1407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65" tIns="148965" rIns="148965" bIns="148965" numCol="1" spcCol="1270" rtlCol="0" anchor="ctr" anchorCtr="0">
          <a:noAutofit/>
        </a:bodyPr>
        <a:lstStyle/>
        <a:p>
          <a:pPr marL="0" lvl="0" indent="0" algn="l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История 4-го поколения ЭВМ</a:t>
          </a:r>
        </a:p>
      </dsp:txBody>
      <dsp:txXfrm>
        <a:off x="1625711" y="3519456"/>
        <a:ext cx="3981338" cy="14075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B2011374-8640-4C79-BC38-60631A291B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CB9E6E0-61D1-4594-8AE5-F5E2AF6CC53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A8B5925-7499-4043-906F-32F4B11E7BA0}" type="datetime1">
              <a:rPr lang="ru-RU" smtClean="0"/>
              <a:t>29.10.2024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9516A64-E5FD-42D9-99F2-342E304D00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3800185B-CA9A-4531-8671-E8F7ACB9D7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87D9F4C-BC45-4524-A8C5-C39815D4C1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77660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6A49BE0-9B65-4C4E-AEBC-341D5E823521}" type="datetime1">
              <a:rPr lang="ru-RU" noProof="0" smtClean="0"/>
              <a:t>29.10.2024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3A0416F-01A1-4FE7-950D-F948D1432F7C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522037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3A0416F-01A1-4FE7-950D-F948D1432F7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6996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3A0416F-01A1-4FE7-950D-F948D1432F7C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2604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3A0416F-01A1-4FE7-950D-F948D1432F7C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2847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3A0416F-01A1-4FE7-950D-F948D1432F7C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35790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3A0416F-01A1-4FE7-950D-F948D1432F7C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8626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3A0416F-01A1-4FE7-950D-F948D1432F7C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09479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3A0416F-01A1-4FE7-950D-F948D1432F7C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32242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3A0416F-01A1-4FE7-950D-F948D1432F7C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27824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3A0416F-01A1-4FE7-950D-F948D1432F7C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13848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3A0416F-01A1-4FE7-950D-F948D1432F7C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92376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3A0416F-01A1-4FE7-950D-F948D1432F7C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2918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3A0416F-01A1-4FE7-950D-F948D1432F7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00768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3A0416F-01A1-4FE7-950D-F948D1432F7C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70383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3A0416F-01A1-4FE7-950D-F948D1432F7C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50670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3A0416F-01A1-4FE7-950D-F948D1432F7C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8709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3A0416F-01A1-4FE7-950D-F948D1432F7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601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3A0416F-01A1-4FE7-950D-F948D1432F7C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0475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3A0416F-01A1-4FE7-950D-F948D1432F7C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4266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3A0416F-01A1-4FE7-950D-F948D1432F7C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1791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3A0416F-01A1-4FE7-950D-F948D1432F7C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4178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3A0416F-01A1-4FE7-950D-F948D1432F7C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53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3A0416F-01A1-4FE7-950D-F948D1432F7C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077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44CE255-1184-4CEA-AE62-EE9FBE75DB59}" type="datetime1">
              <a:rPr lang="ru-RU" noProof="0" smtClean="0"/>
              <a:t>29.10.2024</a:t>
            </a:fld>
            <a:endParaRPr lang="ru-RU" noProof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
              </a:t>
            </a:r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827077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C10821-D7E4-471D-8233-90DCE5C07C20}" type="datetime1">
              <a:rPr lang="ru-RU" noProof="0" smtClean="0"/>
              <a:t>29.10.2024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
              </a:t>
            </a:r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738428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170402-C0D7-434B-9760-94CFF9BA5369}" type="datetime1">
              <a:rPr lang="ru-RU" noProof="0" smtClean="0"/>
              <a:t>29.10.2024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
              </a:t>
            </a:r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42223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CC96F2-B197-42EF-A972-9D25924B7956}" type="datetime1">
              <a:rPr lang="ru-RU" noProof="0" smtClean="0"/>
              <a:t>29.10.2024</a:t>
            </a:fld>
            <a:endParaRPr lang="ru-RU" noProof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
              </a:t>
            </a:r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82275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rtlCol="0"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358518-0BB3-493F-AA43-182179551244}" type="datetime1">
              <a:rPr lang="ru-RU" noProof="0" smtClean="0"/>
              <a:t>29.10.2024</a:t>
            </a:fld>
            <a:endParaRPr lang="ru-RU" noProof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
              </a:t>
            </a:r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828561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 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2A6769-F808-4745-9295-99E2F2DF51BB}" type="datetime1">
              <a:rPr lang="ru-RU" noProof="0" smtClean="0"/>
              <a:t>29.10.2024</a:t>
            </a:fld>
            <a:endParaRPr lang="ru-RU" noProof="0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
              </a:t>
            </a:r>
          </a:p>
        </p:txBody>
      </p:sp>
      <p:sp>
        <p:nvSpPr>
          <p:cNvPr id="10" name="Номер слайда 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66587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Объект 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1" name="Текст 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8FAA44-CC61-4068-AC24-36404144DB93}" type="datetime1">
              <a:rPr lang="ru-RU" noProof="0" smtClean="0"/>
              <a:t>29.10.2024</a:t>
            </a:fld>
            <a:endParaRPr lang="ru-RU" noProof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
              </a:t>
            </a:r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558899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0DD958-843A-4E38-852A-4CAEE38ECE51}" type="datetime1">
              <a:rPr lang="ru-RU" noProof="0" smtClean="0"/>
              <a:t>29.10.2024</a:t>
            </a:fld>
            <a:endParaRPr lang="ru-RU" noProof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
              </a:t>
            </a:r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70077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3C3735-D8D4-474F-9E60-44D86133D9C0}" type="datetime1">
              <a:rPr lang="ru-RU" noProof="0" smtClean="0"/>
              <a:t>29.10.2024</a:t>
            </a:fld>
            <a:endParaRPr lang="ru-RU" noProof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
              </a:t>
            </a:r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59989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9" name="Дата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DC1902-5104-4CC7-A2DB-84D66531B591}" type="datetime1">
              <a:rPr lang="ru-RU" noProof="0" smtClean="0"/>
              <a:t>29.10.2024</a:t>
            </a:fld>
            <a:endParaRPr lang="ru-RU" noProof="0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r>
              <a:rPr lang="ru-RU" noProof="0"/>
              <a:t>
              </a:t>
            </a: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205352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4EC35A9A-2114-42AA-AE0A-1E8CDE882910}" type="datetime1">
              <a:rPr lang="ru-RU" noProof="0" smtClean="0"/>
              <a:t>29.10.2024</a:t>
            </a:fld>
            <a:endParaRPr lang="ru-RU" noProof="0"/>
          </a:p>
        </p:txBody>
      </p:sp>
      <p:sp>
        <p:nvSpPr>
          <p:cNvPr id="9" name="Нижний колонтитул 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r>
              <a:rPr lang="ru-RU" noProof="0"/>
              <a:t>
              </a:t>
            </a:r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947789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5501A251-96FB-441B-A8A1-16FDBC3C9475}" type="datetime1">
              <a:rPr lang="ru-RU" noProof="0" smtClean="0"/>
              <a:t>29.10.2024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ru-RU" noProof="0"/>
              <a:t>
              </a:t>
            </a:r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6D22F896-40B5-4ADD-8801-0D06FADFA09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86590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Relationship Id="rId9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981E6A2-4656-4CFE-9BF4-39D81EE2C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594153"/>
            <a:ext cx="4486656" cy="1231106"/>
          </a:xfrm>
          <a:noFill/>
          <a:ln>
            <a:solidFill>
              <a:schemeClr val="tx1"/>
            </a:solidFill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 rtlCol="0">
            <a:noAutofit/>
          </a:bodyPr>
          <a:lstStyle/>
          <a:p>
            <a:pPr rtl="0"/>
            <a:r>
              <a:rPr lang="ru-RU" sz="2600" dirty="0">
                <a:solidFill>
                  <a:schemeClr val="tx1"/>
                </a:solidFill>
              </a:rPr>
              <a:t>Компьютеры 4-го поколения</a:t>
            </a:r>
          </a:p>
        </p:txBody>
      </p:sp>
      <p:pic>
        <p:nvPicPr>
          <p:cNvPr id="5" name="Рисунок 4" descr="Финансовые показатели">
            <a:extLst>
              <a:ext uri="{FF2B5EF4-FFF2-40B4-BE49-F238E27FC236}">
                <a16:creationId xmlns:a16="http://schemas.microsoft.com/office/drawing/2014/main" id="{112B9624-F8A1-4831-AE43-1D9E266CFF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981E6A2-4656-4CFE-9BF4-39D81EE2C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900818"/>
            <a:ext cx="4486656" cy="1231106"/>
          </a:xfrm>
          <a:noFill/>
          <a:ln>
            <a:solidFill>
              <a:schemeClr val="tx1"/>
            </a:solidFill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 rtlCol="0">
            <a:noAutofit/>
          </a:bodyPr>
          <a:lstStyle/>
          <a:p>
            <a:pPr rtl="0"/>
            <a:r>
              <a:rPr lang="ru-RU" sz="2600" b="1" i="1" u="sng" dirty="0">
                <a:solidFill>
                  <a:schemeClr val="tx1"/>
                </a:solidFill>
              </a:rPr>
              <a:t>Плата</a:t>
            </a:r>
          </a:p>
        </p:txBody>
      </p:sp>
      <p:pic>
        <p:nvPicPr>
          <p:cNvPr id="4102" name="Picture 6" descr="Samsung начала производство оперативной памяти DDR6">
            <a:extLst>
              <a:ext uri="{FF2B5EF4-FFF2-40B4-BE49-F238E27FC236}">
                <a16:creationId xmlns:a16="http://schemas.microsoft.com/office/drawing/2014/main" id="{C7C2AE5C-2939-4A4D-8085-1A1318E8A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32741"/>
            <a:ext cx="6096000" cy="382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6A19AFE-4239-4255-80AA-B2C54528F42E}"/>
              </a:ext>
            </a:extLst>
          </p:cNvPr>
          <p:cNvSpPr txBox="1">
            <a:spLocks/>
          </p:cNvSpPr>
          <p:nvPr/>
        </p:nvSpPr>
        <p:spPr bwMode="blackWhite">
          <a:xfrm>
            <a:off x="6900672" y="4547533"/>
            <a:ext cx="4486656" cy="1231106"/>
          </a:xfrm>
          <a:prstGeom prst="rect">
            <a:avLst/>
          </a:prstGeom>
          <a:noFill/>
          <a:ln w="38100" cap="sq">
            <a:solidFill>
              <a:schemeClr val="tx1"/>
            </a:solidFill>
            <a:miter lim="800000"/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i="1" u="sng" dirty="0">
                <a:solidFill>
                  <a:schemeClr val="tx1"/>
                </a:solidFill>
              </a:rPr>
              <a:t>памяти</a:t>
            </a:r>
          </a:p>
        </p:txBody>
      </p:sp>
      <p:pic>
        <p:nvPicPr>
          <p:cNvPr id="4104" name="Picture 8" descr="ОЗУ (оперативная память): что это, зачем нужна компьютеру и как правильно  её выбрать / Skillbox Media">
            <a:extLst>
              <a:ext uri="{FF2B5EF4-FFF2-40B4-BE49-F238E27FC236}">
                <a16:creationId xmlns:a16="http://schemas.microsoft.com/office/drawing/2014/main" id="{BEBE17FD-E05B-411D-B5A6-E5B7063C5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588" y="1"/>
            <a:ext cx="6097411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981E6A2-4656-4CFE-9BF4-39D81EE2C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4329817"/>
            <a:ext cx="4486656" cy="1231106"/>
          </a:xfrm>
          <a:noFill/>
          <a:ln>
            <a:solidFill>
              <a:schemeClr val="tx1"/>
            </a:solidFill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 rtlCol="0">
            <a:noAutofit/>
          </a:bodyPr>
          <a:lstStyle/>
          <a:p>
            <a:pPr rtl="0"/>
            <a:r>
              <a:rPr lang="ru-RU" sz="2600" b="1" i="1" u="sng" dirty="0">
                <a:solidFill>
                  <a:schemeClr val="tx1"/>
                </a:solidFill>
              </a:rPr>
              <a:t>Оперативная 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6A19AFE-4239-4255-80AA-B2C54528F42E}"/>
              </a:ext>
            </a:extLst>
          </p:cNvPr>
          <p:cNvSpPr txBox="1">
            <a:spLocks/>
          </p:cNvSpPr>
          <p:nvPr/>
        </p:nvSpPr>
        <p:spPr bwMode="blackWhite">
          <a:xfrm>
            <a:off x="6786372" y="1168004"/>
            <a:ext cx="4486656" cy="1231106"/>
          </a:xfrm>
          <a:prstGeom prst="rect">
            <a:avLst/>
          </a:prstGeom>
          <a:noFill/>
          <a:ln w="38100" cap="sq">
            <a:solidFill>
              <a:schemeClr val="tx1"/>
            </a:solidFill>
            <a:miter lim="800000"/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i="1" u="sng" dirty="0">
                <a:solidFill>
                  <a:schemeClr val="tx1"/>
                </a:solidFill>
              </a:rPr>
              <a:t>память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730413-7EA8-4636-BC59-DDBDD97B3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96000" cy="36099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1716EE4-E328-4597-A6A2-F872578D7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567113"/>
            <a:ext cx="60960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981E6A2-4656-4CFE-9BF4-39D81EE2C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0864" y="351137"/>
            <a:ext cx="4486656" cy="1231106"/>
          </a:xfrm>
          <a:noFill/>
          <a:ln>
            <a:solidFill>
              <a:schemeClr val="tx1"/>
            </a:solidFill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 rtlCol="0">
            <a:noAutofit/>
          </a:bodyPr>
          <a:lstStyle/>
          <a:p>
            <a:pPr rtl="0"/>
            <a:r>
              <a:rPr lang="ru-RU" sz="2600" b="1" i="1" u="sng" dirty="0">
                <a:solidFill>
                  <a:schemeClr val="tx1"/>
                </a:solidFill>
              </a:rPr>
              <a:t>Устройства ввода данных </a:t>
            </a:r>
          </a:p>
        </p:txBody>
      </p:sp>
      <p:pic>
        <p:nvPicPr>
          <p:cNvPr id="3074" name="Picture 2" descr="Компьютер. Урок 2. Устройства ввода и вывода информации">
            <a:extLst>
              <a:ext uri="{FF2B5EF4-FFF2-40B4-BE49-F238E27FC236}">
                <a16:creationId xmlns:a16="http://schemas.microsoft.com/office/drawing/2014/main" id="{EAD010FA-92F4-47A1-8EF0-D14D6DEE5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71" y="2634203"/>
            <a:ext cx="5115043" cy="287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7684EA8E-4674-41F9-A147-BC8D41771D7C}"/>
              </a:ext>
            </a:extLst>
          </p:cNvPr>
          <p:cNvSpPr txBox="1">
            <a:spLocks/>
          </p:cNvSpPr>
          <p:nvPr/>
        </p:nvSpPr>
        <p:spPr bwMode="blackWhite">
          <a:xfrm>
            <a:off x="6965753" y="351137"/>
            <a:ext cx="4486656" cy="1231106"/>
          </a:xfrm>
          <a:prstGeom prst="rect">
            <a:avLst/>
          </a:prstGeom>
          <a:noFill/>
          <a:ln w="38100" cap="sq">
            <a:solidFill>
              <a:schemeClr val="tx1"/>
            </a:solidFill>
            <a:miter lim="800000"/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i="1" u="sng" dirty="0">
                <a:solidFill>
                  <a:schemeClr val="tx1"/>
                </a:solidFill>
              </a:rPr>
              <a:t>Устройства вывода данных </a:t>
            </a:r>
          </a:p>
        </p:txBody>
      </p:sp>
      <p:pic>
        <p:nvPicPr>
          <p:cNvPr id="3076" name="Picture 4" descr="Файл устройства вывода">
            <a:extLst>
              <a:ext uri="{FF2B5EF4-FFF2-40B4-BE49-F238E27FC236}">
                <a16:creationId xmlns:a16="http://schemas.microsoft.com/office/drawing/2014/main" id="{85448C42-20AF-451C-A7D9-C9DF37A83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671" y="2634203"/>
            <a:ext cx="5352821" cy="287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1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981E6A2-4656-4CFE-9BF4-39D81EE2C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594153"/>
            <a:ext cx="4486656" cy="1231106"/>
          </a:xfrm>
          <a:noFill/>
          <a:ln>
            <a:solidFill>
              <a:schemeClr val="tx1"/>
            </a:solidFill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 rtlCol="0">
            <a:noAutofit/>
          </a:bodyPr>
          <a:lstStyle/>
          <a:p>
            <a:pPr rtl="0"/>
            <a:r>
              <a:rPr lang="ru-RU" sz="2600" b="1" i="1" u="sng" dirty="0">
                <a:solidFill>
                  <a:schemeClr val="tx1"/>
                </a:solidFill>
              </a:rPr>
              <a:t>История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7325CC-1CE0-4010-938A-971E1675D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9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981E6A2-4656-4CFE-9BF4-39D81EE2C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1975757"/>
            <a:ext cx="4486656" cy="3139459"/>
          </a:xfrm>
          <a:noFill/>
          <a:ln>
            <a:solidFill>
              <a:schemeClr val="tx1"/>
            </a:solidFill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 rtlCol="0">
            <a:noAutofit/>
          </a:bodyPr>
          <a:lstStyle/>
          <a:p>
            <a:pPr rtl="0"/>
            <a:r>
              <a:rPr lang="ru-RU" sz="2600" dirty="0">
                <a:solidFill>
                  <a:schemeClr val="tx1"/>
                </a:solidFill>
              </a:rPr>
              <a:t>Четвёртое поколение - это нынешнее</a:t>
            </a:r>
            <a:br>
              <a:rPr lang="ru-RU" sz="2600" dirty="0">
                <a:solidFill>
                  <a:schemeClr val="tx1"/>
                </a:solidFill>
              </a:rPr>
            </a:br>
            <a:r>
              <a:rPr lang="ru-RU" sz="2600" dirty="0">
                <a:solidFill>
                  <a:schemeClr val="tx1"/>
                </a:solidFill>
              </a:rPr>
              <a:t>поколение компьютерной техники, разработанное после 1970 года.</a:t>
            </a:r>
          </a:p>
        </p:txBody>
      </p:sp>
      <p:pic>
        <p:nvPicPr>
          <p:cNvPr id="7170" name="Picture 2" descr="Что такое персональный компьютер. Какие возможности пользователям он  предоставляет">
            <a:extLst>
              <a:ext uri="{FF2B5EF4-FFF2-40B4-BE49-F238E27FC236}">
                <a16:creationId xmlns:a16="http://schemas.microsoft.com/office/drawing/2014/main" id="{949B3FFB-D5DD-498E-A2E2-D7FADB2F9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8" y="0"/>
            <a:ext cx="6096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485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981E6A2-4656-4CFE-9BF4-39D81EE2C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407" y="675449"/>
            <a:ext cx="11115185" cy="5507102"/>
          </a:xfrm>
          <a:noFill/>
          <a:ln>
            <a:solidFill>
              <a:schemeClr val="tx1"/>
            </a:solidFill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 rtlCol="0">
            <a:noAutofit/>
          </a:bodyPr>
          <a:lstStyle/>
          <a:p>
            <a:pPr rtl="0"/>
            <a:r>
              <a:rPr lang="ru-RU" sz="2600" dirty="0">
                <a:solidFill>
                  <a:schemeClr val="tx1"/>
                </a:solidFill>
              </a:rPr>
              <a:t>Впервые стали применяться большие интегральные схемы (БИС), которые по мощности примерно соответствовали 1000 ИС.</a:t>
            </a:r>
            <a:br>
              <a:rPr lang="ru-RU" sz="2600" dirty="0">
                <a:solidFill>
                  <a:schemeClr val="tx1"/>
                </a:solidFill>
              </a:rPr>
            </a:br>
            <a:r>
              <a:rPr lang="ru-RU" sz="2600" dirty="0">
                <a:solidFill>
                  <a:schemeClr val="tx1"/>
                </a:solidFill>
              </a:rPr>
              <a:t>Это привело к снижению стоимости производства компьютеров.</a:t>
            </a:r>
          </a:p>
        </p:txBody>
      </p:sp>
    </p:spTree>
    <p:extLst>
      <p:ext uri="{BB962C8B-B14F-4D97-AF65-F5344CB8AC3E}">
        <p14:creationId xmlns:p14="http://schemas.microsoft.com/office/powerpoint/2010/main" val="292342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981E6A2-4656-4CFE-9BF4-39D81EE2C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8194" name="Picture 2" descr="Интегральная схема — Википедия">
            <a:extLst>
              <a:ext uri="{FF2B5EF4-FFF2-40B4-BE49-F238E27FC236}">
                <a16:creationId xmlns:a16="http://schemas.microsoft.com/office/drawing/2014/main" id="{98623EAD-BB2F-42C9-8722-7484A7D7B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64" y="1401366"/>
            <a:ext cx="5698671" cy="528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Процессор интегральная схема">
            <a:extLst>
              <a:ext uri="{FF2B5EF4-FFF2-40B4-BE49-F238E27FC236}">
                <a16:creationId xmlns:a16="http://schemas.microsoft.com/office/drawing/2014/main" id="{50B10AB4-8295-40F6-B2A2-70B21A5D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778" y="202916"/>
            <a:ext cx="5709557" cy="5214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B4DD033-1F7C-4284-8E46-435C5ECDF8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4995" y="5581141"/>
            <a:ext cx="4287122" cy="1038055"/>
          </a:xfrm>
          <a:noFill/>
          <a:ln>
            <a:solidFill>
              <a:schemeClr val="tx1"/>
            </a:solidFill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 rtlCol="0">
            <a:noAutofit/>
          </a:bodyPr>
          <a:lstStyle/>
          <a:p>
            <a:pPr rtl="0"/>
            <a:r>
              <a:rPr lang="ru-RU" sz="2600" b="1" i="1" u="sng" dirty="0">
                <a:solidFill>
                  <a:schemeClr val="tx1"/>
                </a:solidFill>
              </a:rPr>
              <a:t>Процессор </a:t>
            </a:r>
            <a:br>
              <a:rPr lang="ru-RU" sz="2600" b="1" i="1" u="sng" dirty="0">
                <a:solidFill>
                  <a:schemeClr val="tx1"/>
                </a:solidFill>
              </a:rPr>
            </a:br>
            <a:r>
              <a:rPr lang="ru-RU" sz="2600" b="1" i="1" u="sng" dirty="0">
                <a:solidFill>
                  <a:schemeClr val="tx1"/>
                </a:solidFill>
              </a:rPr>
              <a:t>интегральная схема 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87D9B724-B7C0-49D5-89F3-4AAC5B6D9900}"/>
              </a:ext>
            </a:extLst>
          </p:cNvPr>
          <p:cNvSpPr txBox="1">
            <a:spLocks/>
          </p:cNvSpPr>
          <p:nvPr/>
        </p:nvSpPr>
        <p:spPr bwMode="blackWhite">
          <a:xfrm>
            <a:off x="804671" y="202916"/>
            <a:ext cx="4387815" cy="1198450"/>
          </a:xfrm>
          <a:prstGeom prst="rect">
            <a:avLst/>
          </a:prstGeom>
          <a:noFill/>
          <a:ln w="38100" cap="sq">
            <a:solidFill>
              <a:schemeClr val="tx1"/>
            </a:solidFill>
            <a:miter lim="800000"/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i="1" u="sng" dirty="0">
                <a:solidFill>
                  <a:schemeClr val="tx1"/>
                </a:solidFill>
              </a:rPr>
              <a:t>Интегральная схема </a:t>
            </a:r>
          </a:p>
        </p:txBody>
      </p:sp>
    </p:spTree>
    <p:extLst>
      <p:ext uri="{BB962C8B-B14F-4D97-AF65-F5344CB8AC3E}">
        <p14:creationId xmlns:p14="http://schemas.microsoft.com/office/powerpoint/2010/main" val="72034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981E6A2-4656-4CFE-9BF4-39D81EE2C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87D9B724-B7C0-49D5-89F3-4AAC5B6D9900}"/>
              </a:ext>
            </a:extLst>
          </p:cNvPr>
          <p:cNvSpPr txBox="1">
            <a:spLocks/>
          </p:cNvSpPr>
          <p:nvPr/>
        </p:nvSpPr>
        <p:spPr bwMode="blackWhite">
          <a:xfrm>
            <a:off x="1205979" y="1672034"/>
            <a:ext cx="9780041" cy="3060832"/>
          </a:xfrm>
          <a:prstGeom prst="rect">
            <a:avLst/>
          </a:prstGeom>
          <a:noFill/>
          <a:ln w="38100" cap="sq">
            <a:solidFill>
              <a:schemeClr val="tx1"/>
            </a:solidFill>
            <a:miter lim="800000"/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b="1" i="1" u="sng" dirty="0">
                <a:solidFill>
                  <a:schemeClr val="tx1"/>
                </a:solidFill>
              </a:rPr>
              <a:t>В 1980 г. центральный процессор небольшой ЭВМ оказалось возможным разместить на кристалле площадью 1/4 дюйма (0,635 см2.).</a:t>
            </a:r>
          </a:p>
          <a:p>
            <a:r>
              <a:rPr lang="ru-RU" sz="2600" b="1" i="1" u="sng" dirty="0" err="1">
                <a:solidFill>
                  <a:schemeClr val="tx1"/>
                </a:solidFill>
              </a:rPr>
              <a:t>БИСы</a:t>
            </a:r>
            <a:r>
              <a:rPr lang="ru-RU" sz="2600" b="1" i="1" u="sng" dirty="0">
                <a:solidFill>
                  <a:schemeClr val="tx1"/>
                </a:solidFill>
              </a:rPr>
              <a:t> применялись уже в таких компьютерах, как "</a:t>
            </a:r>
            <a:r>
              <a:rPr lang="ru-RU" sz="2600" b="1" i="1" u="sng" dirty="0" err="1">
                <a:solidFill>
                  <a:schemeClr val="tx1"/>
                </a:solidFill>
              </a:rPr>
              <a:t>Иллиак</a:t>
            </a:r>
            <a:r>
              <a:rPr lang="ru-RU" sz="2600" b="1" i="1" u="sng" dirty="0">
                <a:solidFill>
                  <a:schemeClr val="tx1"/>
                </a:solidFill>
              </a:rPr>
              <a:t>", "Эльбрус", "Макинтош". Быстродействие таких машин составляет тысячи миллионов операций в секунду.</a:t>
            </a:r>
          </a:p>
        </p:txBody>
      </p:sp>
    </p:spTree>
    <p:extLst>
      <p:ext uri="{BB962C8B-B14F-4D97-AF65-F5344CB8AC3E}">
        <p14:creationId xmlns:p14="http://schemas.microsoft.com/office/powerpoint/2010/main" val="211155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981E6A2-4656-4CFE-9BF4-39D81EE2C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740A3AB-D3B7-4633-A6A9-530757416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209550"/>
            <a:ext cx="4061882" cy="1974144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2DE8C687-EF91-42E1-BC7E-5EEB59623517}"/>
              </a:ext>
            </a:extLst>
          </p:cNvPr>
          <p:cNvSpPr txBox="1">
            <a:spLocks/>
          </p:cNvSpPr>
          <p:nvPr/>
        </p:nvSpPr>
        <p:spPr bwMode="blackWhite">
          <a:xfrm>
            <a:off x="7147983" y="799747"/>
            <a:ext cx="3221567" cy="793750"/>
          </a:xfrm>
          <a:prstGeom prst="rect">
            <a:avLst/>
          </a:prstGeom>
          <a:noFill/>
          <a:ln w="38100" cap="sq">
            <a:solidFill>
              <a:schemeClr val="tx1"/>
            </a:solidFill>
            <a:miter lim="800000"/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i="1" u="sng" dirty="0">
                <a:solidFill>
                  <a:schemeClr val="tx1"/>
                </a:solidFill>
              </a:rPr>
              <a:t>“</a:t>
            </a:r>
            <a:r>
              <a:rPr lang="ru-RU" sz="2600" b="1" i="1" u="sng" dirty="0">
                <a:solidFill>
                  <a:schemeClr val="tx1"/>
                </a:solidFill>
              </a:rPr>
              <a:t>ИЛЛИАК</a:t>
            </a:r>
            <a:r>
              <a:rPr lang="en-US" sz="2600" b="1" i="1" u="sng" dirty="0">
                <a:solidFill>
                  <a:schemeClr val="tx1"/>
                </a:solidFill>
              </a:rPr>
              <a:t>”</a:t>
            </a:r>
            <a:endParaRPr lang="ru-RU" sz="2600" b="1" i="1" u="sng" dirty="0">
              <a:solidFill>
                <a:schemeClr val="tx1"/>
              </a:solidFill>
            </a:endParaRPr>
          </a:p>
        </p:txBody>
      </p:sp>
      <p:pic>
        <p:nvPicPr>
          <p:cNvPr id="9220" name="Picture 4" descr="Российский компьютер «Эльбрус» будет стоить дороже макбука - Афиша Daily">
            <a:extLst>
              <a:ext uri="{FF2B5EF4-FFF2-40B4-BE49-F238E27FC236}">
                <a16:creationId xmlns:a16="http://schemas.microsoft.com/office/drawing/2014/main" id="{19B21B78-7766-4B7C-BF33-6F93B4CC3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2393244"/>
            <a:ext cx="4061883" cy="203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8AF9F798-A2B2-4F7D-87B4-4311232873BB}"/>
              </a:ext>
            </a:extLst>
          </p:cNvPr>
          <p:cNvSpPr txBox="1">
            <a:spLocks/>
          </p:cNvSpPr>
          <p:nvPr/>
        </p:nvSpPr>
        <p:spPr bwMode="blackWhite">
          <a:xfrm>
            <a:off x="7147983" y="3011840"/>
            <a:ext cx="3410990" cy="793750"/>
          </a:xfrm>
          <a:prstGeom prst="rect">
            <a:avLst/>
          </a:prstGeom>
          <a:noFill/>
          <a:ln w="38100" cap="sq">
            <a:solidFill>
              <a:schemeClr val="tx1"/>
            </a:solidFill>
            <a:miter lim="800000"/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i="1" u="sng" dirty="0">
                <a:solidFill>
                  <a:schemeClr val="tx1"/>
                </a:solidFill>
              </a:rPr>
              <a:t>“</a:t>
            </a:r>
            <a:r>
              <a:rPr lang="ru-RU" sz="2600" b="1" i="1" u="sng" dirty="0" err="1">
                <a:solidFill>
                  <a:schemeClr val="tx1"/>
                </a:solidFill>
              </a:rPr>
              <a:t>эльбрус</a:t>
            </a:r>
            <a:r>
              <a:rPr lang="en-US" sz="2600" b="1" i="1" u="sng" dirty="0">
                <a:solidFill>
                  <a:schemeClr val="tx1"/>
                </a:solidFill>
              </a:rPr>
              <a:t>”</a:t>
            </a:r>
            <a:endParaRPr lang="ru-RU" sz="2600" b="1" i="1" u="sng" dirty="0">
              <a:solidFill>
                <a:schemeClr val="tx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6DC90B-DE1F-4387-BC60-15B6C6751B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49" y="4667198"/>
            <a:ext cx="4061883" cy="1981433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E864C899-0D27-4462-B7EE-9CADDCB97E1D}"/>
              </a:ext>
            </a:extLst>
          </p:cNvPr>
          <p:cNvSpPr txBox="1">
            <a:spLocks/>
          </p:cNvSpPr>
          <p:nvPr/>
        </p:nvSpPr>
        <p:spPr bwMode="blackWhite">
          <a:xfrm>
            <a:off x="7147983" y="5264503"/>
            <a:ext cx="3410990" cy="793750"/>
          </a:xfrm>
          <a:prstGeom prst="rect">
            <a:avLst/>
          </a:prstGeom>
          <a:noFill/>
          <a:ln w="38100" cap="sq">
            <a:solidFill>
              <a:schemeClr val="tx1"/>
            </a:solidFill>
            <a:miter lim="800000"/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i="1" u="sng" dirty="0">
                <a:solidFill>
                  <a:schemeClr val="tx1"/>
                </a:solidFill>
              </a:rPr>
              <a:t>“</a:t>
            </a:r>
            <a:r>
              <a:rPr lang="ru-RU" sz="2600" b="1" i="1" u="sng" dirty="0">
                <a:solidFill>
                  <a:schemeClr val="tx1"/>
                </a:solidFill>
              </a:rPr>
              <a:t>макинтош</a:t>
            </a:r>
            <a:r>
              <a:rPr lang="en-US" sz="2600" b="1" i="1" u="sng" dirty="0">
                <a:solidFill>
                  <a:schemeClr val="tx1"/>
                </a:solidFill>
              </a:rPr>
              <a:t>”</a:t>
            </a:r>
            <a:endParaRPr lang="ru-RU" sz="2600" b="1" i="1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55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981E6A2-4656-4CFE-9BF4-39D81EE2C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E864C899-0D27-4462-B7EE-9CADDCB97E1D}"/>
              </a:ext>
            </a:extLst>
          </p:cNvPr>
          <p:cNvSpPr txBox="1">
            <a:spLocks/>
          </p:cNvSpPr>
          <p:nvPr/>
        </p:nvSpPr>
        <p:spPr bwMode="blackWhite">
          <a:xfrm>
            <a:off x="311386" y="419878"/>
            <a:ext cx="11569227" cy="2027428"/>
          </a:xfrm>
          <a:prstGeom prst="rect">
            <a:avLst/>
          </a:prstGeom>
          <a:noFill/>
          <a:ln w="38100" cap="sq">
            <a:solidFill>
              <a:schemeClr val="tx1"/>
            </a:solidFill>
            <a:miter lim="800000"/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b="1" i="1" u="sng" dirty="0">
                <a:solidFill>
                  <a:schemeClr val="tx1"/>
                </a:solidFill>
              </a:rPr>
              <a:t>Емкость ОЗУ возросла до 500 млн. двоичных разрядов.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C64A87B6-4B68-4E5F-9E57-9B32473AE48E}"/>
              </a:ext>
            </a:extLst>
          </p:cNvPr>
          <p:cNvSpPr txBox="1">
            <a:spLocks/>
          </p:cNvSpPr>
          <p:nvPr/>
        </p:nvSpPr>
        <p:spPr bwMode="blackWhite">
          <a:xfrm>
            <a:off x="311385" y="2867184"/>
            <a:ext cx="11569227" cy="3408997"/>
          </a:xfrm>
          <a:prstGeom prst="rect">
            <a:avLst/>
          </a:prstGeom>
          <a:noFill/>
          <a:ln w="38100" cap="sq">
            <a:solidFill>
              <a:schemeClr val="tx1"/>
            </a:solidFill>
            <a:miter lim="800000"/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b="1" i="1" u="sng">
                <a:solidFill>
                  <a:schemeClr val="tx1"/>
                </a:solidFill>
              </a:rPr>
              <a:t>В таких машинах одновременно выполняются несколько команд над несколькими наборами операндов.</a:t>
            </a:r>
            <a:endParaRPr lang="ru-RU" sz="4800" b="1" i="1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74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Прямоугольник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12" name="Прямоугольник 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 rtlCol="0">
            <a:normAutofit/>
          </a:bodyPr>
          <a:lstStyle/>
          <a:p>
            <a:pPr rtl="0"/>
            <a:r>
              <a:rPr lang="ru-RU" sz="2200" b="1" i="1" u="sng" dirty="0">
                <a:solidFill>
                  <a:schemeClr val="bg1"/>
                </a:solidFill>
              </a:rPr>
              <a:t>Что мы узнаем из этой презентации</a:t>
            </a:r>
          </a:p>
        </p:txBody>
      </p:sp>
      <p:pic>
        <p:nvPicPr>
          <p:cNvPr id="4" name="Рисунок 3" descr="Финансовые показатели">
            <a:extLst>
              <a:ext uri="{FF2B5EF4-FFF2-40B4-BE49-F238E27FC236}">
                <a16:creationId xmlns:a16="http://schemas.microsoft.com/office/drawing/2014/main" id="{32F354A1-38C7-4598-A0E1-7A286A3019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0908" y="0"/>
            <a:ext cx="7541091" cy="6858000"/>
          </a:xfrm>
          <a:prstGeom prst="rect">
            <a:avLst/>
          </a:prstGeom>
        </p:spPr>
      </p:pic>
      <p:graphicFrame>
        <p:nvGraphicFramePr>
          <p:cNvPr id="5" name="Объект 2" descr="Значок маркеров">
            <a:extLst>
              <a:ext uri="{FF2B5EF4-FFF2-40B4-BE49-F238E27FC236}">
                <a16:creationId xmlns:a16="http://schemas.microsoft.com/office/drawing/2014/main" id="{51938B4F-26EE-4238-880D-3CE26A7E4A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6590823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2431450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Graphic spid="5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981E6A2-4656-4CFE-9BF4-39D81EE2C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10242" name="Picture 2" descr="История компании IBM: как создавали «голубого гиганта» / Skillbox Media">
            <a:extLst>
              <a:ext uri="{FF2B5EF4-FFF2-40B4-BE49-F238E27FC236}">
                <a16:creationId xmlns:a16="http://schemas.microsoft.com/office/drawing/2014/main" id="{A33B3A08-4359-41DB-992B-E6A465D32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535" y="0"/>
            <a:ext cx="6097465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Компания IBM: история развития технологического гиганта">
            <a:extLst>
              <a:ext uri="{FF2B5EF4-FFF2-40B4-BE49-F238E27FC236}">
                <a16:creationId xmlns:a16="http://schemas.microsoft.com/office/drawing/2014/main" id="{197089B1-3161-4552-9EB7-99BC058DB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1602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2F523F2-B832-4072-A42C-94AAA6D71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7674" y="2717812"/>
            <a:ext cx="4953000" cy="330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53B4BA-4066-466B-9086-232D4C8479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587" y="1363802"/>
            <a:ext cx="4611565" cy="2591623"/>
          </a:xfrm>
          <a:prstGeom prst="rect">
            <a:avLst/>
          </a:prstGeom>
        </p:spPr>
      </p:pic>
      <p:pic>
        <p:nvPicPr>
          <p:cNvPr id="10248" name="Picture 8" descr="Here is a couple of Thinkpad/IBM wallpapers I've made... : r/thinkpad">
            <a:extLst>
              <a:ext uri="{FF2B5EF4-FFF2-40B4-BE49-F238E27FC236}">
                <a16:creationId xmlns:a16="http://schemas.microsoft.com/office/drawing/2014/main" id="{F263BC84-8AFE-4B9B-A4EE-D6F8F0ABF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239" y="3620561"/>
            <a:ext cx="3184849" cy="179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Download I B M Think Pad Classic Logo Wallpaper | Wallpapers.com">
            <a:extLst>
              <a:ext uri="{FF2B5EF4-FFF2-40B4-BE49-F238E27FC236}">
                <a16:creationId xmlns:a16="http://schemas.microsoft.com/office/drawing/2014/main" id="{2DE4102F-FE9F-45D7-85AF-74D25F63F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463" y="5110628"/>
            <a:ext cx="28448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Here's more custom/original IBM/Lenovo wallpapers .....Enjoy : r/thinkpad">
            <a:extLst>
              <a:ext uri="{FF2B5EF4-FFF2-40B4-BE49-F238E27FC236}">
                <a16:creationId xmlns:a16="http://schemas.microsoft.com/office/drawing/2014/main" id="{C176D93F-19B7-4382-8159-D4A936E48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97" y="3319105"/>
            <a:ext cx="4246130" cy="238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213923D6-F53D-4CD3-81E4-415F8E8BFDAC}"/>
              </a:ext>
            </a:extLst>
          </p:cNvPr>
          <p:cNvSpPr txBox="1">
            <a:spLocks/>
          </p:cNvSpPr>
          <p:nvPr/>
        </p:nvSpPr>
        <p:spPr bwMode="blackWhite">
          <a:xfrm>
            <a:off x="277322" y="360527"/>
            <a:ext cx="2581643" cy="605923"/>
          </a:xfrm>
          <a:prstGeom prst="rect">
            <a:avLst/>
          </a:prstGeom>
          <a:noFill/>
          <a:ln w="38100" cap="sq">
            <a:solidFill>
              <a:schemeClr val="tx1"/>
            </a:solidFill>
            <a:miter lim="800000"/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i="1" u="sng" dirty="0">
                <a:solidFill>
                  <a:schemeClr val="tx1"/>
                </a:solidFill>
              </a:rPr>
              <a:t>IBM</a:t>
            </a:r>
            <a:endParaRPr lang="ru-RU" sz="2600" b="1" i="1" u="sng" dirty="0">
              <a:solidFill>
                <a:schemeClr val="tx1"/>
              </a:solidFill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94C907EC-4570-4590-A659-0FAD07B2C2EF}"/>
              </a:ext>
            </a:extLst>
          </p:cNvPr>
          <p:cNvSpPr txBox="1">
            <a:spLocks/>
          </p:cNvSpPr>
          <p:nvPr/>
        </p:nvSpPr>
        <p:spPr bwMode="blackWhite">
          <a:xfrm>
            <a:off x="9365515" y="5910728"/>
            <a:ext cx="2581643" cy="605923"/>
          </a:xfrm>
          <a:prstGeom prst="rect">
            <a:avLst/>
          </a:prstGeom>
          <a:noFill/>
          <a:ln w="38100" cap="sq">
            <a:solidFill>
              <a:schemeClr val="tx1"/>
            </a:solidFill>
            <a:miter lim="800000"/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i="1" u="sng" dirty="0">
                <a:solidFill>
                  <a:schemeClr val="tx1"/>
                </a:solidFill>
              </a:rPr>
              <a:t>IBM</a:t>
            </a:r>
            <a:endParaRPr lang="ru-RU" sz="2600" b="1" i="1" u="sng" dirty="0">
              <a:solidFill>
                <a:schemeClr val="tx1"/>
              </a:solidFill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67281B58-D637-4796-9142-C8B806C36E6F}"/>
              </a:ext>
            </a:extLst>
          </p:cNvPr>
          <p:cNvSpPr txBox="1">
            <a:spLocks/>
          </p:cNvSpPr>
          <p:nvPr/>
        </p:nvSpPr>
        <p:spPr bwMode="blackWhite">
          <a:xfrm>
            <a:off x="6383304" y="6143242"/>
            <a:ext cx="2581643" cy="605923"/>
          </a:xfrm>
          <a:prstGeom prst="rect">
            <a:avLst/>
          </a:prstGeom>
          <a:noFill/>
          <a:ln w="38100" cap="sq">
            <a:solidFill>
              <a:schemeClr val="tx1"/>
            </a:solidFill>
            <a:miter lim="800000"/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i="1" u="sng" dirty="0">
                <a:solidFill>
                  <a:schemeClr val="tx1"/>
                </a:solidFill>
              </a:rPr>
              <a:t>IBM</a:t>
            </a:r>
            <a:endParaRPr lang="ru-RU" sz="2600" b="1" i="1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0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981E6A2-4656-4CFE-9BF4-39D81EE2C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223BCDC2-C035-4C4C-89A2-0B8EA09C175E}"/>
              </a:ext>
            </a:extLst>
          </p:cNvPr>
          <p:cNvSpPr txBox="1">
            <a:spLocks/>
          </p:cNvSpPr>
          <p:nvPr/>
        </p:nvSpPr>
        <p:spPr bwMode="blackWhite">
          <a:xfrm>
            <a:off x="281425" y="311007"/>
            <a:ext cx="9348108" cy="1555113"/>
          </a:xfrm>
          <a:prstGeom prst="rect">
            <a:avLst/>
          </a:prstGeom>
          <a:noFill/>
          <a:ln w="38100" cap="sq">
            <a:solidFill>
              <a:schemeClr val="tx1"/>
            </a:solidFill>
            <a:miter lim="800000"/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b="1" i="1" u="sng" dirty="0">
                <a:solidFill>
                  <a:schemeClr val="tx1"/>
                </a:solidFill>
              </a:rPr>
              <a:t>В 1981 году она выпустила свой первый микрокомпьютер IBM PC с открытой архитектурой, основанный на 16-разрядном микропроцессоре 8088 фирмы </a:t>
            </a:r>
            <a:r>
              <a:rPr lang="ru-RU" sz="1800" b="1" i="1" u="sng" dirty="0" err="1">
                <a:solidFill>
                  <a:schemeClr val="tx1"/>
                </a:solidFill>
              </a:rPr>
              <a:t>Intel</a:t>
            </a:r>
            <a:r>
              <a:rPr lang="ru-RU" sz="1800" b="1" i="1" u="sng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6206D551-B5D7-4267-ACE3-3183749CF86B}"/>
              </a:ext>
            </a:extLst>
          </p:cNvPr>
          <p:cNvSpPr txBox="1">
            <a:spLocks/>
          </p:cNvSpPr>
          <p:nvPr/>
        </p:nvSpPr>
        <p:spPr bwMode="blackWhite">
          <a:xfrm>
            <a:off x="2469455" y="2471343"/>
            <a:ext cx="9348108" cy="1175658"/>
          </a:xfrm>
          <a:prstGeom prst="rect">
            <a:avLst/>
          </a:prstGeom>
          <a:noFill/>
          <a:ln w="38100" cap="sq">
            <a:solidFill>
              <a:schemeClr val="tx1"/>
            </a:solidFill>
            <a:miter lim="800000"/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b="1" i="1" u="sng" dirty="0">
                <a:solidFill>
                  <a:schemeClr val="tx1"/>
                </a:solidFill>
              </a:rPr>
              <a:t>Этот компьютер был оборудован монохромным текстовым дисплеем, двумя дисководами для 5-дюймовых дискет на 160 Кбайт, оперативной памятью 64 </a:t>
            </a:r>
            <a:r>
              <a:rPr lang="ru-RU" sz="1800" b="1" i="1" u="sng" dirty="0" err="1">
                <a:solidFill>
                  <a:schemeClr val="tx1"/>
                </a:solidFill>
              </a:rPr>
              <a:t>Кбайта</a:t>
            </a:r>
            <a:endParaRPr lang="ru-RU" sz="1800" b="1" i="1" u="sng" dirty="0">
              <a:solidFill>
                <a:schemeClr val="tx1"/>
              </a:solidFill>
            </a:endParaRP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6D375FB2-39A4-4DAF-AF7B-98799AD07359}"/>
              </a:ext>
            </a:extLst>
          </p:cNvPr>
          <p:cNvSpPr txBox="1">
            <a:spLocks/>
          </p:cNvSpPr>
          <p:nvPr/>
        </p:nvSpPr>
        <p:spPr bwMode="blackWhite">
          <a:xfrm>
            <a:off x="281425" y="4311324"/>
            <a:ext cx="9348108" cy="1667072"/>
          </a:xfrm>
          <a:prstGeom prst="rect">
            <a:avLst/>
          </a:prstGeom>
          <a:noFill/>
          <a:ln w="38100" cap="sq">
            <a:solidFill>
              <a:schemeClr val="tx1"/>
            </a:solidFill>
            <a:miter lim="800000"/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b="1" i="1" u="sng" dirty="0">
                <a:solidFill>
                  <a:schemeClr val="tx1"/>
                </a:solidFill>
              </a:rPr>
              <a:t>По поручению IBM фирма </a:t>
            </a:r>
            <a:r>
              <a:rPr lang="ru-RU" sz="1800" b="1" i="1" u="sng" dirty="0" err="1">
                <a:solidFill>
                  <a:schemeClr val="tx1"/>
                </a:solidFill>
              </a:rPr>
              <a:t>Microsoft</a:t>
            </a:r>
            <a:r>
              <a:rPr lang="ru-RU" sz="1800" b="1" i="1" u="sng" dirty="0">
                <a:solidFill>
                  <a:schemeClr val="tx1"/>
                </a:solidFill>
              </a:rPr>
              <a:t> разработала для IBM PC собственную операционную систему.</a:t>
            </a:r>
          </a:p>
        </p:txBody>
      </p:sp>
      <p:pic>
        <p:nvPicPr>
          <p:cNvPr id="11266" name="Picture 2" descr="Intel 8088 — Циклопедия">
            <a:extLst>
              <a:ext uri="{FF2B5EF4-FFF2-40B4-BE49-F238E27FC236}">
                <a16:creationId xmlns:a16="http://schemas.microsoft.com/office/drawing/2014/main" id="{BF6162E2-63B6-4734-96C2-6D0FA08B3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958" y="518816"/>
            <a:ext cx="2212461" cy="117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A781D0C-3B5B-469F-A4A7-00849E162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33" y="2500893"/>
            <a:ext cx="2099389" cy="1175658"/>
          </a:xfrm>
          <a:prstGeom prst="rect">
            <a:avLst/>
          </a:prstGeom>
        </p:spPr>
      </p:pic>
      <p:pic>
        <p:nvPicPr>
          <p:cNvPr id="11268" name="Picture 4" descr="x86 cpus' Guide - Посмотреть подробную информацию о Intel 8088 CDIP">
            <a:extLst>
              <a:ext uri="{FF2B5EF4-FFF2-40B4-BE49-F238E27FC236}">
                <a16:creationId xmlns:a16="http://schemas.microsoft.com/office/drawing/2014/main" id="{4EAB2FB1-4CEA-4D43-BAD7-888F7CD53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958" y="4084283"/>
            <a:ext cx="2083840" cy="166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38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981E6A2-4656-4CFE-9BF4-39D81EE2C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8E477EB-2294-44AA-806D-B36030E07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976" y="212270"/>
            <a:ext cx="6330043" cy="47475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D9DB206-3C2D-4E13-8C12-30B3D82BF1B1}"/>
              </a:ext>
            </a:extLst>
          </p:cNvPr>
          <p:cNvSpPr txBox="1">
            <a:spLocks/>
          </p:cNvSpPr>
          <p:nvPr/>
        </p:nvSpPr>
        <p:spPr bwMode="blackWhite">
          <a:xfrm>
            <a:off x="94847" y="5065938"/>
            <a:ext cx="12002303" cy="1685926"/>
          </a:xfrm>
          <a:prstGeom prst="rect">
            <a:avLst/>
          </a:prstGeom>
          <a:noFill/>
          <a:ln w="38100" cap="sq">
            <a:solidFill>
              <a:schemeClr val="tx1"/>
            </a:solidFill>
            <a:miter lim="800000"/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7200" b="1" i="1" u="sng" dirty="0">
                <a:solidFill>
                  <a:schemeClr val="tx1"/>
                </a:solidFill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418935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F70220-677A-411B-B416-94321A55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265" y="978776"/>
            <a:ext cx="4451773" cy="1174991"/>
          </a:xfrm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 fontScale="90000"/>
          </a:bodyPr>
          <a:lstStyle/>
          <a:p>
            <a:pPr rtl="0"/>
            <a:r>
              <a:rPr lang="ru-RU" sz="2200" b="1" i="1" u="sng" dirty="0">
                <a:solidFill>
                  <a:schemeClr val="bg1"/>
                </a:solidFill>
              </a:rPr>
              <a:t>Что такое персональный компьютер </a:t>
            </a:r>
          </a:p>
        </p:txBody>
      </p:sp>
      <p:pic>
        <p:nvPicPr>
          <p:cNvPr id="4" name="Рисунок 3" descr="Рука с ручкой, указывающей на финансовые показатели">
            <a:extLst>
              <a:ext uri="{FF2B5EF4-FFF2-40B4-BE49-F238E27FC236}">
                <a16:creationId xmlns:a16="http://schemas.microsoft.com/office/drawing/2014/main" id="{AB2E0BE0-B684-4228-A4DF-58C8CAFFDF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667D1328-A694-4327-A93A-3D919FD65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264" y="2638044"/>
            <a:ext cx="4451773" cy="3566813"/>
          </a:xfrm>
        </p:spPr>
        <p:txBody>
          <a:bodyPr rtlCol="0">
            <a:noAutofit/>
          </a:bodyPr>
          <a:lstStyle/>
          <a:p>
            <a:pPr rtl="0"/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</a:rPr>
              <a:t>Персональный компьютер - компьютер, специально созданный для работы в однопользовательском режиме. Появление персонального компьютера прямо связано с рождением микрокомпьютера. Очень часто термины "персональный компьютер" и "микрокомпьютер" используются как синонимы.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92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981E6A2-4656-4CFE-9BF4-39D81EE2C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594153"/>
            <a:ext cx="4486656" cy="1231106"/>
          </a:xfrm>
          <a:noFill/>
          <a:ln>
            <a:solidFill>
              <a:schemeClr val="tx1"/>
            </a:solidFill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 rtlCol="0">
            <a:noAutofit/>
          </a:bodyPr>
          <a:lstStyle/>
          <a:p>
            <a:pPr rtl="0"/>
            <a:r>
              <a:rPr lang="ru-RU" sz="2600" b="1" i="1" u="sng" dirty="0">
                <a:solidFill>
                  <a:schemeClr val="tx1"/>
                </a:solidFill>
              </a:rPr>
              <a:t>процессор</a:t>
            </a:r>
          </a:p>
        </p:txBody>
      </p:sp>
      <p:pic>
        <p:nvPicPr>
          <p:cNvPr id="2062" name="Picture 14" descr="Venom processor, circuits, monster, processor, technology, venom, HD phone  wallpaper | Peakpx">
            <a:extLst>
              <a:ext uri="{FF2B5EF4-FFF2-40B4-BE49-F238E27FC236}">
                <a16:creationId xmlns:a16="http://schemas.microsoft.com/office/drawing/2014/main" id="{C98C1D56-D3E8-4E65-815E-91654C3D7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0"/>
            <a:ext cx="304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Gaming Processor iPhone Wallpaper">
            <a:extLst>
              <a:ext uri="{FF2B5EF4-FFF2-40B4-BE49-F238E27FC236}">
                <a16:creationId xmlns:a16="http://schemas.microsoft.com/office/drawing/2014/main" id="{76A9886C-0249-4037-A94C-3A0DE35A7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0"/>
            <a:ext cx="304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67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F70220-677A-411B-B416-94321A55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614" y="2340583"/>
            <a:ext cx="3493828" cy="2176834"/>
          </a:xfrm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pPr rtl="0"/>
            <a:r>
              <a:rPr lang="ru-RU" sz="2400" b="1" i="1" u="sng" dirty="0">
                <a:solidFill>
                  <a:schemeClr val="bg1"/>
                </a:solidFill>
              </a:rPr>
              <a:t>Печатная </a:t>
            </a:r>
            <a:br>
              <a:rPr lang="ru-RU" sz="2400" b="1" i="1" u="sng" dirty="0">
                <a:solidFill>
                  <a:schemeClr val="bg1"/>
                </a:solidFill>
              </a:rPr>
            </a:br>
            <a:r>
              <a:rPr lang="ru-RU" sz="2400" b="1" i="1" u="sng" dirty="0">
                <a:solidFill>
                  <a:schemeClr val="bg1"/>
                </a:solidFill>
              </a:rPr>
              <a:t>плата</a:t>
            </a:r>
          </a:p>
        </p:txBody>
      </p:sp>
      <p:pic>
        <p:nvPicPr>
          <p:cNvPr id="5122" name="Picture 2" descr="Печатные платы: понятие, разновидности, преимущества | Компания PCB  technology">
            <a:extLst>
              <a:ext uri="{FF2B5EF4-FFF2-40B4-BE49-F238E27FC236}">
                <a16:creationId xmlns:a16="http://schemas.microsoft.com/office/drawing/2014/main" id="{CD034ABA-AACF-4905-91BA-D6EE3E35C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971" y="1198228"/>
            <a:ext cx="6695415" cy="446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27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F70220-677A-411B-B416-94321A55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900" y="2340583"/>
            <a:ext cx="3493828" cy="2176834"/>
          </a:xfrm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pPr rtl="0"/>
            <a:r>
              <a:rPr lang="ru-RU" sz="2400" b="1" i="1" u="sng" dirty="0">
                <a:solidFill>
                  <a:schemeClr val="bg1"/>
                </a:solidFill>
              </a:rPr>
              <a:t>Плата </a:t>
            </a:r>
            <a:br>
              <a:rPr lang="ru-RU" sz="2400" b="1" i="1" u="sng" dirty="0">
                <a:solidFill>
                  <a:schemeClr val="bg1"/>
                </a:solidFill>
              </a:rPr>
            </a:br>
            <a:r>
              <a:rPr lang="ru-RU" sz="2400" b="1" i="1" u="sng" dirty="0">
                <a:solidFill>
                  <a:schemeClr val="bg1"/>
                </a:solidFill>
              </a:rPr>
              <a:t>дисковода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27B40FB-4464-41D5-816B-8D801A8C5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866" y="898071"/>
            <a:ext cx="6934051" cy="506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4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F70220-677A-411B-B416-94321A55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900" y="2340583"/>
            <a:ext cx="3493828" cy="2176834"/>
          </a:xfrm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pPr rtl="0"/>
            <a:r>
              <a:rPr lang="ru-RU" sz="2400" b="1" i="1" u="sng" dirty="0">
                <a:solidFill>
                  <a:schemeClr val="bg1"/>
                </a:solidFill>
              </a:rPr>
              <a:t>Дисковод</a:t>
            </a:r>
          </a:p>
        </p:txBody>
      </p:sp>
      <p:pic>
        <p:nvPicPr>
          <p:cNvPr id="1026" name="Picture 2" descr="Дисководы для компьютера - купить дисковод для компьютера, цены на  Мегамаркет">
            <a:extLst>
              <a:ext uri="{FF2B5EF4-FFF2-40B4-BE49-F238E27FC236}">
                <a16:creationId xmlns:a16="http://schemas.microsoft.com/office/drawing/2014/main" id="{25C778F4-98C6-44D8-B347-9ADAFAC83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170" y="1383141"/>
            <a:ext cx="6614432" cy="409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71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F70220-677A-411B-B416-94321A55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900" y="2340583"/>
            <a:ext cx="3493828" cy="2176834"/>
          </a:xfrm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pPr rtl="0"/>
            <a:r>
              <a:rPr lang="ru-RU" sz="2400" b="1" i="1" u="sng" dirty="0">
                <a:solidFill>
                  <a:schemeClr val="bg1"/>
                </a:solidFill>
              </a:rPr>
              <a:t>Магнитный диск</a:t>
            </a:r>
          </a:p>
        </p:txBody>
      </p:sp>
      <p:pic>
        <p:nvPicPr>
          <p:cNvPr id="2050" name="Picture 2" descr="Жёсткий диск, что это такое? Из чего состоит и как работает жёсткий диск.  Плюсы и минусы HDD в сравнении с SSD. | xTechx.ru">
            <a:extLst>
              <a:ext uri="{FF2B5EF4-FFF2-40B4-BE49-F238E27FC236}">
                <a16:creationId xmlns:a16="http://schemas.microsoft.com/office/drawing/2014/main" id="{4C9F74E3-23AD-4A15-9F0A-1336BA739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935" y="9525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741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981E6A2-4656-4CFE-9BF4-39D81EE2C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594153"/>
            <a:ext cx="4486656" cy="1231106"/>
          </a:xfrm>
          <a:noFill/>
          <a:ln>
            <a:solidFill>
              <a:schemeClr val="tx1"/>
            </a:solidFill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 rtlCol="0">
            <a:noAutofit/>
          </a:bodyPr>
          <a:lstStyle/>
          <a:p>
            <a:pPr rtl="0"/>
            <a:r>
              <a:rPr lang="ru-RU" sz="2600" b="1" i="1" u="sng" dirty="0">
                <a:solidFill>
                  <a:schemeClr val="tx1"/>
                </a:solidFill>
              </a:rPr>
              <a:t>Видеоадаптер</a:t>
            </a:r>
          </a:p>
        </p:txBody>
      </p:sp>
      <p:pic>
        <p:nvPicPr>
          <p:cNvPr id="1032" name="Picture 8" descr="Видеокарта — Википедия">
            <a:extLst>
              <a:ext uri="{FF2B5EF4-FFF2-40B4-BE49-F238E27FC236}">
                <a16:creationId xmlns:a16="http://schemas.microsoft.com/office/drawing/2014/main" id="{0D519E32-3E7B-4291-BCCF-6106B40F4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16753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69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Посылка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290C99F-ABF3-4FED-B5A3-5D1E68261DB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E95F751-6EE8-404A-B437-18DA1AADDA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566865C-06EC-4791-9E67-38F3AD8FD6F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292</Words>
  <Application>Microsoft Office PowerPoint</Application>
  <PresentationFormat>Широкоэкранный</PresentationFormat>
  <Paragraphs>60</Paragraphs>
  <Slides>22</Slides>
  <Notes>22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7" baseType="lpstr">
      <vt:lpstr>Arial</vt:lpstr>
      <vt:lpstr>Calibri</vt:lpstr>
      <vt:lpstr>Corbel</vt:lpstr>
      <vt:lpstr>Gill Sans MT</vt:lpstr>
      <vt:lpstr>Посылка</vt:lpstr>
      <vt:lpstr>Компьютеры 4-го поколения</vt:lpstr>
      <vt:lpstr>Что мы узнаем из этой презентации</vt:lpstr>
      <vt:lpstr>Что такое персональный компьютер </vt:lpstr>
      <vt:lpstr>процессор</vt:lpstr>
      <vt:lpstr>Печатная  плата</vt:lpstr>
      <vt:lpstr>Плата  дисковода </vt:lpstr>
      <vt:lpstr>Дисковод</vt:lpstr>
      <vt:lpstr>Магнитный диск</vt:lpstr>
      <vt:lpstr>Видеоадаптер</vt:lpstr>
      <vt:lpstr>Плата</vt:lpstr>
      <vt:lpstr>Оперативная </vt:lpstr>
      <vt:lpstr>Устройства ввода данных </vt:lpstr>
      <vt:lpstr>История </vt:lpstr>
      <vt:lpstr>Четвёртое поколение - это нынешнее поколение компьютерной техники, разработанное после 1970 года.</vt:lpstr>
      <vt:lpstr>Впервые стали применяться большие интегральные схемы (БИС), которые по мощности примерно соответствовали 1000 ИС. Это привело к снижению стоимости производства компьютеров.</vt:lpstr>
      <vt:lpstr>Процессор  интегральная схема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2019-05-13T12:02:12Z</dcterms:created>
  <dcterms:modified xsi:type="dcterms:W3CDTF">2024-10-29T11:56:12Z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